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84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8" r:id="rId23"/>
    <p:sldId id="409" r:id="rId24"/>
    <p:sldId id="410" r:id="rId25"/>
    <p:sldId id="411" r:id="rId26"/>
    <p:sldId id="415" r:id="rId27"/>
    <p:sldId id="416" r:id="rId28"/>
    <p:sldId id="417" r:id="rId29"/>
    <p:sldId id="412" r:id="rId30"/>
    <p:sldId id="414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7" r:id="rId39"/>
    <p:sldId id="396" r:id="rId40"/>
    <p:sldId id="426" r:id="rId41"/>
    <p:sldId id="275" r:id="rId42"/>
    <p:sldId id="329" r:id="rId43"/>
    <p:sldId id="372" r:id="rId44"/>
    <p:sldId id="378" r:id="rId45"/>
    <p:sldId id="290" r:id="rId46"/>
    <p:sldId id="334" r:id="rId47"/>
    <p:sldId id="328" r:id="rId48"/>
    <p:sldId id="337" r:id="rId49"/>
    <p:sldId id="339" r:id="rId50"/>
    <p:sldId id="391" r:id="rId51"/>
    <p:sldId id="323" r:id="rId52"/>
    <p:sldId id="325" r:id="rId53"/>
    <p:sldId id="322" r:id="rId54"/>
    <p:sldId id="392" r:id="rId55"/>
    <p:sldId id="340" r:id="rId56"/>
    <p:sldId id="289" r:id="rId57"/>
    <p:sldId id="361" r:id="rId58"/>
    <p:sldId id="300" r:id="rId59"/>
    <p:sldId id="366" r:id="rId60"/>
    <p:sldId id="364" r:id="rId61"/>
    <p:sldId id="363" r:id="rId62"/>
    <p:sldId id="367" r:id="rId63"/>
    <p:sldId id="368" r:id="rId64"/>
    <p:sldId id="370" r:id="rId65"/>
    <p:sldId id="371" r:id="rId66"/>
    <p:sldId id="373" r:id="rId67"/>
    <p:sldId id="374" r:id="rId68"/>
    <p:sldId id="375" r:id="rId69"/>
    <p:sldId id="379" r:id="rId70"/>
    <p:sldId id="380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89" r:id="rId79"/>
    <p:sldId id="390" r:id="rId80"/>
    <p:sldId id="358" r:id="rId81"/>
    <p:sldId id="359" r:id="rId82"/>
    <p:sldId id="356" r:id="rId8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8"/>
            <p14:sldId id="409"/>
            <p14:sldId id="410"/>
            <p14:sldId id="411"/>
            <p14:sldId id="415"/>
            <p14:sldId id="416"/>
            <p14:sldId id="417"/>
            <p14:sldId id="412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427"/>
            <p14:sldId id="396"/>
            <p14:sldId id="42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14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microsoft.com/office/2015/10/relationships/revisionInfo" Target="revisionInfo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20/07/2023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12.png"/><Relationship Id="rId4" Type="http://schemas.openxmlformats.org/officeDocument/2006/relationships/slide" Target="slide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slide" Target="slide64.xml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slide" Target="slide64.xml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0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emf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69.xml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4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3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40.xml"/><Relationship Id="rId7" Type="http://schemas.openxmlformats.org/officeDocument/2006/relationships/image" Target="../media/image9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94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96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7.png"/><Relationship Id="rId7" Type="http://schemas.openxmlformats.org/officeDocument/2006/relationships/slide" Target="slide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40.xml"/><Relationship Id="rId7" Type="http://schemas.openxmlformats.org/officeDocument/2006/relationships/image" Target="../media/image10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100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40.xml"/><Relationship Id="rId7" Type="http://schemas.openxmlformats.org/officeDocument/2006/relationships/image" Target="../media/image10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102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4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image" Target="../media/image1.png"/><Relationship Id="rId4" Type="http://schemas.openxmlformats.org/officeDocument/2006/relationships/image" Target="../media/image105.png"/><Relationship Id="rId9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7.emf"/><Relationship Id="rId7" Type="http://schemas.openxmlformats.org/officeDocument/2006/relationships/slide" Target="slide40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0.emf"/><Relationship Id="rId7" Type="http://schemas.openxmlformats.org/officeDocument/2006/relationships/slide" Target="slide40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3.emf"/><Relationship Id="rId7" Type="http://schemas.openxmlformats.org/officeDocument/2006/relationships/slide" Target="slide40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40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8.png"/><Relationship Id="rId4" Type="http://schemas.openxmlformats.org/officeDocument/2006/relationships/image" Target="../media/image117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0.png"/><Relationship Id="rId7" Type="http://schemas.openxmlformats.org/officeDocument/2006/relationships/slide" Target="slide40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1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3.png"/><Relationship Id="rId7" Type="http://schemas.openxmlformats.org/officeDocument/2006/relationships/slide" Target="slide40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4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5.emf"/><Relationship Id="rId7" Type="http://schemas.openxmlformats.org/officeDocument/2006/relationships/slide" Target="slide40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8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44.xml"/><Relationship Id="rId7" Type="http://schemas.openxmlformats.org/officeDocument/2006/relationships/image" Target="../media/image132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4.emf"/><Relationship Id="rId5" Type="http://schemas.openxmlformats.org/officeDocument/2006/relationships/image" Target="../media/image130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129.png"/><Relationship Id="rId9" Type="http://schemas.openxmlformats.org/officeDocument/2006/relationships/image" Target="../media/image1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5.emf"/><Relationship Id="rId7" Type="http://schemas.openxmlformats.org/officeDocument/2006/relationships/image" Target="../media/image130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4.xml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37.emf"/><Relationship Id="rId7" Type="http://schemas.openxmlformats.org/officeDocument/2006/relationships/image" Target="../media/image129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4.xml"/><Relationship Id="rId5" Type="http://schemas.openxmlformats.org/officeDocument/2006/relationships/image" Target="../media/image138.emf"/><Relationship Id="rId10" Type="http://schemas.openxmlformats.org/officeDocument/2006/relationships/image" Target="../media/image132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39.emf"/><Relationship Id="rId7" Type="http://schemas.openxmlformats.org/officeDocument/2006/relationships/image" Target="../media/image129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4.xml"/><Relationship Id="rId5" Type="http://schemas.openxmlformats.org/officeDocument/2006/relationships/image" Target="../media/image140.emf"/><Relationship Id="rId10" Type="http://schemas.openxmlformats.org/officeDocument/2006/relationships/image" Target="../media/image132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1.emf"/><Relationship Id="rId7" Type="http://schemas.openxmlformats.org/officeDocument/2006/relationships/image" Target="../media/image130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4.xml"/><Relationship Id="rId4" Type="http://schemas.openxmlformats.org/officeDocument/2006/relationships/image" Target="../media/image142.png"/><Relationship Id="rId9" Type="http://schemas.openxmlformats.org/officeDocument/2006/relationships/image" Target="../media/image132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44.png"/><Relationship Id="rId7" Type="http://schemas.openxmlformats.org/officeDocument/2006/relationships/image" Target="../media/image13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46.png"/><Relationship Id="rId7" Type="http://schemas.openxmlformats.org/officeDocument/2006/relationships/image" Target="../media/image13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48.png"/><Relationship Id="rId7" Type="http://schemas.openxmlformats.org/officeDocument/2006/relationships/image" Target="../media/image13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9.emf"/><Relationship Id="rId7" Type="http://schemas.openxmlformats.org/officeDocument/2006/relationships/image" Target="../media/image130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4.xml"/><Relationship Id="rId4" Type="http://schemas.openxmlformats.org/officeDocument/2006/relationships/image" Target="../media/image150.png"/><Relationship Id="rId9" Type="http://schemas.openxmlformats.org/officeDocument/2006/relationships/image" Target="../media/image132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51.emf"/><Relationship Id="rId9" Type="http://schemas.openxmlformats.org/officeDocument/2006/relationships/slide" Target="slide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5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5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301067" y="840980"/>
            <a:ext cx="758613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264 registros das variáveis: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Valor_Area_util_do_imovel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Quantidade_de_Quartos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Numero_de_Banheiros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Area_construida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Numero_de_Quartos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totalizando 532 registros(7% da base) que foram classificados como outliers. </a:t>
            </a:r>
          </a:p>
          <a:p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126F7-6FC8-5547-2A32-A274B2AA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74" y="4851400"/>
            <a:ext cx="1721656" cy="19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A6CD35-AC53-3DA3-6412-6614630B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74" y="3034340"/>
            <a:ext cx="1662197" cy="18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36B5C7-7788-1914-CF36-A2AE6028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19" y="3014819"/>
            <a:ext cx="1592948" cy="1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825340-C96F-41CE-0AC1-B55B21B1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15" y="3034340"/>
            <a:ext cx="1709152" cy="1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1108E8F-2B14-7E83-DAB2-C199D004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17" y="4851400"/>
            <a:ext cx="1592948" cy="1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Excluímos </a:t>
            </a:r>
            <a:r>
              <a:rPr lang="pt-BR" sz="1400" b="1" dirty="0">
                <a:solidFill>
                  <a:srgbClr val="374151"/>
                </a:solidFill>
                <a:latin typeface="Söhne"/>
              </a:rPr>
              <a:t>6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 variáveis que tinham mais de 20% de dados ausentes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3478-C4EC-0332-685C-FDDFD39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736738"/>
            <a:ext cx="6347355" cy="39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13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 panose="020B0604020202020204"/>
              </a:rPr>
              <a:t>Tipo_de_Imovel</a:t>
            </a: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” removida porque é uma forma categoria da variável Numero De Quartos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Url_da_Pagina_do_imóvel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Url_do_Imovel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Id_do_proprietário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metadados não relevantes para análise.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Quantidade_de_Quartos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e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Area_Construida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ter alta correção.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Variáveis: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Indicador_Precisa_de_reforma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E_Recomendado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Indicador_imovel_esta_em_leilão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Indicador_Imovel_e_recomendado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Indicador_Imovel_em_boas_condições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Indicador_Construcao_recente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e “Indicador_Anuncio_possui_tour_3d” por terem a grande maior parte dos registos com o mesmo valor.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Tipo_de_Preferencia_de_contato_com_o_proprietário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e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Tipo_de_Origem_do_anuncio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insignificantes para explicar o preço do arrendamento.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098129"/>
            <a:ext cx="10291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46% dos imóveis, seguido por Porto com 24%. O que pode explicar a diferença poderia ser maior densidade urbana e talvez o foco do site idealista ser mais direcionado para região metropolitana de Lisboa.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ABD271-1F4F-2BCD-50F5-E351A130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6" y="2021459"/>
            <a:ext cx="9420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918799"/>
            <a:ext cx="9844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(28%),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"Possui elevador" (44%)  e "Não informado" (28%)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sem, representam uma parcela significativa. 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0B21A76-5545-EC6D-9294-BE950924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5" y="2190750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26% dos imóveis possuem o selo "C", indicando um desempenho moderado em termos de eficiência. </a:t>
            </a:r>
          </a:p>
          <a:p>
            <a:pPr algn="just"/>
            <a:r>
              <a:rPr lang="pt-BR" sz="1200" dirty="0">
                <a:solidFill>
                  <a:srgbClr val="374151"/>
                </a:solidFill>
                <a:latin typeface="Söhne"/>
              </a:rPr>
              <a:t>26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% dos imóveis têm o selo Igual ou abaixo de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</a:t>
            </a:r>
            <a:r>
              <a:rPr lang="pt-BR" sz="1200" dirty="0">
                <a:solidFill>
                  <a:srgbClr val="374151"/>
                </a:solidFill>
                <a:latin typeface="Söhne"/>
              </a:rPr>
              <a:t>21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% dos imóveis possuem o selo "A“ ou “B”,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25C93F7-44EF-81E5-5E1C-93A58486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3" y="2556989"/>
            <a:ext cx="8266113" cy="40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CF7408A-0A5F-DB31-6FBC-2863630F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23" y="2313084"/>
            <a:ext cx="8415144" cy="40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9675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35 registros, mantendo apenas apartamentos na análise</a:t>
            </a: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847877-B6A9-0432-238E-32821FA62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43" y="2493327"/>
            <a:ext cx="232442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32427" y="1792935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Jardim", com três categorias, está sendo analisada para entender sua influência no valor do imóvel. </a:t>
            </a:r>
          </a:p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Temos 896 imóveis com jardim (1), 1867 sem jardim (0), e a grande maioria sem informação (-1), provavelmente indicando ausência de jardim também. </a:t>
            </a:r>
          </a:p>
          <a:p>
            <a:pPr algn="just"/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32427" y="45463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 variável Possui elevador tem 3086 imóveis possuem elevador (1), 1949 não possuem (0), e 1944 estão sem informação (-1), provavelmente indicando ausência de elevador. A presença de elevador é majoritária, porém a quantidade de dados não informados é significativa. Esta variável pode afetar o valor do imóvel, com possíveis diferenças de preços entre as categorias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E762C2-8E16-67C0-3A5F-A7D21BBF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1" y="877379"/>
            <a:ext cx="3695063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3E0B3D2-6C4D-77D7-205B-3A9E60F6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3642075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5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Estacionamento", em análise para avaliar sua influência no valor do imóvel, mostra que 22% dos imóveis (1583 registros) possuem estacionamento (1), enquanto 37% (1925 registros) não possuem (0). Surpreendentemente, 49% (3471 registros) estão sem informação (-1), provavelmente indicando ausência de estacionamento. A presença de estacionamento pode potencialmente elevar o valor do imóvel. Porém, a alta porcentagem de dados não informados pode afetar a precisão dessa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48029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Analisando a variável "Possui Piscina", observamos que apenas cerca de 7% dos imóveis (422 registros) possuem piscina (1), enquanto 38% (2198 registros) não possuem (0). A maior proporção, 55% (4133 registros), está sem informação (-1), provavelmente indicando ausência de piscina. A presença de piscina, embora rara, pode influenciar positivamente o valor do imóvel.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779067-8495-CE5B-0118-01E20E78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973451"/>
            <a:ext cx="3625850" cy="28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F0A55F0-53C0-736C-5421-5AA46A6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3804710"/>
            <a:ext cx="3660456" cy="28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9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Cerca de 13% dos imóveis (932 registros) possuem terraço (1), 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26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% (1868 registros) não possuem (0), e uma grande proporção, 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60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% (4179 registros), estão sem informação (-1), provavelmente indicando a ausência de terraço. A presença de um terraço pode contribuir para um valor de imóvel mais alto. No entanto, a quantidade significativa de dados não informados pode afetar a precisão desta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55914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Apenas 13% dos imóveis (877 registros) possuem planta baixa (1), enquanto uma esmagadora maioria de 88% (6102 registros) não possui (0). A presença de uma planta baixa, embora seja uma minoria, pode ser um fator que aumenta o valor do imóvel, pois pode sugerir um melhor planejamento e utilização do espaço.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8386F87-3576-3C82-99A4-BD5D512C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1073064"/>
            <a:ext cx="3371221" cy="26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7749870-3006-CEBA-4871-BDD2F763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3889431"/>
            <a:ext cx="3603719" cy="26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56175" y="998715"/>
            <a:ext cx="104796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Essas variáveis abaixo apresentam pouca variação em seus valores, o que significa que a maior parte dos registros tem o mesmo valor. Em muitos casos, essa baixa variância indica que essas variáveis podem não fornecer informações úteis para a análise ou para a construção de um modelo preditivo.</a:t>
            </a: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Portanto, com base nessas observações, decidimos excluir essas colunas de nossa análise. Isso ajudará a concentrar nossos esforços nas variáveis que têm maior probabilidade de influenciar o valor dos imóveis e permitirá uma análise mais eficiente e eficaz.</a:t>
            </a:r>
          </a:p>
          <a:p>
            <a:pPr algn="l">
              <a:buFont typeface="+mj-lt"/>
              <a:buAutoNum type="arabicPeriod"/>
            </a:pP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Precisa de Reforma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está em Leilão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em Boas Condições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Construção Recente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Anúncio possui Tour 3D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6A0D00C-A43B-7C09-C79C-958AA79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43" y="4190277"/>
            <a:ext cx="2365738" cy="17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2080CB5-FE84-DBBB-AD26-8E23957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377" y="2453230"/>
            <a:ext cx="2258081" cy="17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F08C57A-877A-AE2A-9310-6F285FB6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51" y="2453230"/>
            <a:ext cx="2182892" cy="170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F8EBDB6-74FE-4BC4-9530-8DAFA2D7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58" y="2454979"/>
            <a:ext cx="2258081" cy="178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33F74605-C2BB-085A-6CBE-180FF1C2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25" y="4238085"/>
            <a:ext cx="2182893" cy="168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EF244820-13B6-BC4C-8BBB-906FF919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50" y="4238085"/>
            <a:ext cx="2182893" cy="16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EB02FC6-B13A-A8B2-706E-8BEBEAA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52" y="4238085"/>
            <a:ext cx="2245416" cy="17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98E8F4F-6AD3-F8B7-17A9-2A1DD19C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2" y="91879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7062D8-69B3-CD00-CA99-00FE2F4F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10" y="1405466"/>
            <a:ext cx="1874523" cy="1449018"/>
          </a:xfrm>
          <a:prstGeom prst="rect">
            <a:avLst/>
          </a:prstGeom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E34E238-A894-7873-18E4-F3C37CBF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90" y="83872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8B29160-7C1E-F898-887B-C0F7EE40F4CD}"/>
              </a:ext>
            </a:extLst>
          </p:cNvPr>
          <p:cNvSpPr/>
          <p:nvPr/>
        </p:nvSpPr>
        <p:spPr>
          <a:xfrm>
            <a:off x="336985" y="5220990"/>
            <a:ext cx="109440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média da "Área Útil" é de 91.56 metros quadrados. Essa medida nos dá uma ideia do valor médio esperado para a área dos imóveis.</a:t>
            </a:r>
            <a:b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 percentil 25% (ou primeiro quartil) é de 62 metros quadrados, o que significa que 25% dos imóveis têm uma área útil menor ou igual a esse valor. </a:t>
            </a:r>
            <a:b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 percentil 50% (ou segundo quartil, também conhecido como mediana) é de 85 Metros quadrados. Isso implica que metade dos imóveis tem uma área útil menor ou igual a esse valor.</a:t>
            </a:r>
          </a:p>
        </p:txBody>
      </p:sp>
    </p:spTree>
    <p:extLst>
      <p:ext uri="{BB962C8B-B14F-4D97-AF65-F5344CB8AC3E}">
        <p14:creationId xmlns:p14="http://schemas.microsoft.com/office/powerpoint/2010/main" val="20239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1A362D-7908-5D6A-8744-6018A4FA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918799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6B59415-6D2B-C312-AA0C-A3FF6859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21DDA0-A935-7497-560A-D6394F89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49" y="1251311"/>
            <a:ext cx="2035885" cy="188563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1E18C91-98A7-2846-F46D-B4BDF8F7E636}"/>
              </a:ext>
            </a:extLst>
          </p:cNvPr>
          <p:cNvSpPr/>
          <p:nvPr/>
        </p:nvSpPr>
        <p:spPr>
          <a:xfrm>
            <a:off x="595313" y="5220990"/>
            <a:ext cx="110013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presença de andares considerados outliers, como o número 50, pode indicar a existência de imóveis únicos e exclusivos na amostra. Esses imóveis podem ter características especiais, como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penthouses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ou apartamentos de luxo, que justificam a sua posição em um andar tão elevado. Ao remover esses outliers, podemos perder informações valiosas sobre essa categoria específica de imóveis</a:t>
            </a:r>
          </a:p>
        </p:txBody>
      </p:sp>
    </p:spTree>
    <p:extLst>
      <p:ext uri="{BB962C8B-B14F-4D97-AF65-F5344CB8AC3E}">
        <p14:creationId xmlns:p14="http://schemas.microsoft.com/office/powerpoint/2010/main" val="129253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F5730C-2DE3-53F1-BB91-AC4BC016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7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BD7DBE-C66B-949D-B117-B0A87010D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1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319C9A-1630-9E54-D611-14D208DB2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23" y="1253432"/>
            <a:ext cx="1937977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30A4E8A-5B8B-ECDE-62F3-7C1DECCF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918799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486A788-1682-8F66-1F64-BD4D465D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55F379-178A-4E6D-C8C0-56DC7381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56" y="1273543"/>
            <a:ext cx="1755047" cy="17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F8F3E86-C9EF-F95E-5D5C-8C3625C6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1879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5E83C52-3F5D-A986-3A15-5FDDCB4C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89F89A-5342-55BD-629E-C6A08B2BC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79" y="1258184"/>
            <a:ext cx="1667688" cy="205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23E3CAA-CAA4-D1FB-558E-C23E7CA0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8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8455EE6-06B0-D1FD-0631-455919DA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8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D8016B-3406-E66C-E960-1409E0496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9" y="1254492"/>
            <a:ext cx="1682361" cy="19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7A69ABB-22AD-410A-8ADF-44610FDC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3" y="949868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419823-17A0-29B3-4B03-CEAAC160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16" y="94986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E8196C-3A35-240C-0778-3C74444C8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0" y="1325928"/>
            <a:ext cx="2150886" cy="16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96DA838-8971-22FE-C6B7-ED051531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040355"/>
            <a:ext cx="53435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D171B5-8058-6CFB-D89F-3A07E8BA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9867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9F281-A526-41B0-551E-7E2E1AC7D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436" y="1410060"/>
            <a:ext cx="2145380" cy="1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1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12E3AD-DB51-278A-BEEB-BC58FDF2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78" y="828312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FF134D-0BDA-9192-0603-67E4A2AB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4" y="918799"/>
            <a:ext cx="55245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AA556D3-B215-B305-F0EA-87340D9F8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165" y="1472626"/>
            <a:ext cx="1905266" cy="20195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351E454-5238-F661-C801-DE5FABD95F87}"/>
              </a:ext>
            </a:extLst>
          </p:cNvPr>
          <p:cNvSpPr/>
          <p:nvPr/>
        </p:nvSpPr>
        <p:spPr>
          <a:xfrm>
            <a:off x="1076143" y="5071699"/>
            <a:ext cx="10133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média do arrendamento em Portugal é de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1018  (aproximadamente)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Mínimo: o arrendamento mínimo da base 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175;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Q1: 25% arrenda por até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700;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Q2: 50% arrenda até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€900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Q3: 75% arrenda até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€1.200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Máximo: o arrendamento máximo é de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€ 6.750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68461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ter alta correlação.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452560" y="4908532"/>
            <a:ext cx="1010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Valor Area útil do Imóvel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Area construída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Quantidade de Quartos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Numero de quartos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possuem alta correlação, por se tratarem da mesma informação.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0.99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Excluiremos as duas 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B18B43-4C50-1AEC-850E-C31A4F60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274223"/>
            <a:ext cx="10388600" cy="23560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C485152-D587-2246-7B44-FB7DD3607B4F}"/>
              </a:ext>
            </a:extLst>
          </p:cNvPr>
          <p:cNvSpPr/>
          <p:nvPr/>
        </p:nvSpPr>
        <p:spPr>
          <a:xfrm>
            <a:off x="7188200" y="2878667"/>
            <a:ext cx="7281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C6C742-5026-7AE7-F63E-AC30F155CD04}"/>
              </a:ext>
            </a:extLst>
          </p:cNvPr>
          <p:cNvSpPr/>
          <p:nvPr/>
        </p:nvSpPr>
        <p:spPr>
          <a:xfrm>
            <a:off x="8246532" y="3308313"/>
            <a:ext cx="7281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ter alta correlação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58187" y="2072569"/>
            <a:ext cx="4114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Outra forma de ver a correção entre as variáveis usando um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Heatmap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9C7D3F6-0DAA-A6A5-185E-BB0F9018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8" y="1646937"/>
            <a:ext cx="5990579" cy="47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6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</a:t>
            </a:r>
            <a:r>
              <a:rPr lang="pt-BR" sz="12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POF</a:t>
            </a: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80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12331</TotalTime>
  <Words>7045</Words>
  <Application>Microsoft Office PowerPoint</Application>
  <PresentationFormat>Widescreen</PresentationFormat>
  <Paragraphs>895</Paragraphs>
  <Slides>80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Vínculos</vt:lpstr>
      </vt:variant>
      <vt:variant>
        <vt:i4>41</vt:i4>
      </vt:variant>
      <vt:variant>
        <vt:lpstr>Títulos de slides</vt:lpstr>
      </vt:variant>
      <vt:variant>
        <vt:i4>80</vt:i4>
      </vt:variant>
    </vt:vector>
  </HeadingPairs>
  <TitlesOfParts>
    <vt:vector size="133" baseType="lpstr">
      <vt:lpstr>Arial</vt:lpstr>
      <vt:lpstr>Calibri</vt:lpstr>
      <vt:lpstr>Calibri Light</vt:lpstr>
      <vt:lpstr>Google Sans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841</cp:revision>
  <dcterms:created xsi:type="dcterms:W3CDTF">2020-04-08T18:00:12Z</dcterms:created>
  <dcterms:modified xsi:type="dcterms:W3CDTF">2023-07-20T23:52:47Z</dcterms:modified>
</cp:coreProperties>
</file>